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313" r:id="rId2"/>
    <p:sldId id="322" r:id="rId3"/>
    <p:sldId id="323" r:id="rId4"/>
    <p:sldId id="324" r:id="rId5"/>
    <p:sldId id="300" r:id="rId6"/>
    <p:sldId id="301" r:id="rId7"/>
    <p:sldId id="303" r:id="rId8"/>
    <p:sldId id="304" r:id="rId9"/>
    <p:sldId id="306" r:id="rId10"/>
    <p:sldId id="294" r:id="rId1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1848A04-2DAD-4B79-9404-639261D4A10C}" type="datetime1">
              <a:rPr lang="en-US"/>
              <a:pPr/>
              <a:t>8/16/2011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13EB1909-D1A9-440C-A598-B46375C315A9}" type="slidenum">
              <a:rPr lang="en-US"/>
              <a:pPr/>
              <a:t>‹Nº›</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A9B8A0BB-8FD8-4622-A126-6B6B4C561E59}" type="datetime1">
              <a:rPr lang="en-US"/>
              <a:pPr/>
              <a:t>8/16/2011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42E6804-6D62-4B8D-8D4F-8E4D6AABCA2A}"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fld id="{951B6930-D691-441E-BA90-86B20420412E}" type="datetime1">
              <a:rPr lang="en-US"/>
              <a:pPr/>
              <a:t>8/16/2011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7F42C55-10F7-45B5-8609-912A14264074}"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fld id="{46A4C5A9-CFFC-4A76-B6FF-AE2259F3E045}" type="datetime1">
              <a:rPr lang="en-US"/>
              <a:pPr/>
              <a:t>8/16/2011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C8F69BA-1245-4254-863F-A4D338518EC0}"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fld id="{7B4FECC8-D6A7-440E-8A5A-A924BD30FE96}" type="datetime1">
              <a:rPr lang="en-US"/>
              <a:pPr/>
              <a:t>8/16/2011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ECE2539-A2C1-49DE-BE7B-0CD2BDFD2492}"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lvl1pPr>
              <a:defRPr/>
            </a:lvl1pPr>
          </a:lstStyle>
          <a:p>
            <a:fld id="{D84114C6-0F64-456F-8CF2-2069BFBA933C}" type="datetime1">
              <a:rPr lang="en-US"/>
              <a:pPr/>
              <a:t>8/16/2011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015AA78-EFBC-4A0C-80D2-73CB13DA23C1}"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3"/>
          <p:cNvSpPr>
            <a:spLocks noGrp="1"/>
          </p:cNvSpPr>
          <p:nvPr>
            <p:ph type="dt" sz="half" idx="10"/>
          </p:nvPr>
        </p:nvSpPr>
        <p:spPr/>
        <p:txBody>
          <a:bodyPr/>
          <a:lstStyle>
            <a:lvl1pPr>
              <a:defRPr/>
            </a:lvl1pPr>
          </a:lstStyle>
          <a:p>
            <a:fld id="{A0DFD6B9-ACC1-4FD4-972B-8DA2A046D8CA}" type="datetime1">
              <a:rPr lang="en-US"/>
              <a:pPr/>
              <a:t>8/16/2011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E87C35C-8C51-43AE-87AB-B0899FDB6450}"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3"/>
          <p:cNvSpPr>
            <a:spLocks noGrp="1"/>
          </p:cNvSpPr>
          <p:nvPr>
            <p:ph type="dt" sz="half" idx="10"/>
          </p:nvPr>
        </p:nvSpPr>
        <p:spPr/>
        <p:txBody>
          <a:bodyPr/>
          <a:lstStyle>
            <a:lvl1pPr>
              <a:defRPr/>
            </a:lvl1pPr>
          </a:lstStyle>
          <a:p>
            <a:fld id="{D045DB7C-8E3D-4ECE-8D4A-CCCB136FFD36}" type="datetime1">
              <a:rPr lang="en-US"/>
              <a:pPr/>
              <a:t>8/16/2011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0F214B86-AAD9-431C-AA02-425A64D9C745}"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64F9ACB8-6864-43AD-AC32-1BBC555E0F3E}" type="datetime1">
              <a:rPr lang="en-US"/>
              <a:pPr/>
              <a:t>8/16/2011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1187A309-83C6-4A40-A2ED-C9FFC2DA7796}"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05A15A7A-4167-4D7A-8718-16FECDDC3B2D}" type="datetime1">
              <a:rPr lang="en-US"/>
              <a:pPr/>
              <a:t>8/16/2011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E81031DC-1ED5-43FB-BE0E-AA5E1A8E07D1}"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fld id="{0205C252-A9EA-4499-82F6-5C85CF710E39}" type="datetime1">
              <a:rPr lang="en-US"/>
              <a:pPr/>
              <a:t>8/16/2011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79AFE7D-2F90-4342-897E-F48FECDD5A94}"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fld id="{600F5C71-6A6C-4F33-8804-48C8677471E7}" type="datetime1">
              <a:rPr lang="en-US"/>
              <a:pPr/>
              <a:t>8/16/2011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912D920-D416-47EF-BC7F-68778F04C4D4}"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Click to edit Master title style</a:t>
            </a:r>
            <a:endParaRPr 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5A9CF67B-5729-43D2-95EE-75B3B39A48EB}" type="datetime1">
              <a:rPr lang="en-US"/>
              <a:pPr/>
              <a:t>8/16/2011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EA5CD91D-D176-4AE5-B57B-D7E0943F82A7}"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7"/>
          <p:cNvSpPr txBox="1">
            <a:spLocks noChangeArrowheads="1"/>
          </p:cNvSpPr>
          <p:nvPr/>
        </p:nvSpPr>
        <p:spPr bwMode="auto">
          <a:xfrm>
            <a:off x="152400" y="228600"/>
            <a:ext cx="8839200" cy="6400800"/>
          </a:xfrm>
          <a:prstGeom prst="rect">
            <a:avLst/>
          </a:prstGeom>
          <a:noFill/>
          <a:ln w="9525">
            <a:solidFill>
              <a:srgbClr val="201F64"/>
            </a:solidFill>
            <a:miter lim="800000"/>
            <a:headEnd/>
            <a:tailEnd/>
          </a:ln>
        </p:spPr>
        <p:txBody>
          <a:bodyPr>
            <a:spAutoFit/>
          </a:bodyPr>
          <a:lstStyle/>
          <a:p>
            <a:endParaRPr lang="es-MX"/>
          </a:p>
        </p:txBody>
      </p:sp>
      <p:pic>
        <p:nvPicPr>
          <p:cNvPr id="14339" name="Picture 3"/>
          <p:cNvPicPr>
            <a:picLocks noChangeAspect="1"/>
          </p:cNvPicPr>
          <p:nvPr/>
        </p:nvPicPr>
        <p:blipFill>
          <a:blip r:embed="rId2"/>
          <a:srcRect/>
          <a:stretch>
            <a:fillRect/>
          </a:stretch>
        </p:blipFill>
        <p:spPr bwMode="auto">
          <a:xfrm>
            <a:off x="330200" y="4354513"/>
            <a:ext cx="8505825" cy="2101850"/>
          </a:xfrm>
          <a:prstGeom prst="rect">
            <a:avLst/>
          </a:prstGeom>
          <a:noFill/>
          <a:ln w="9525">
            <a:noFill/>
            <a:miter lim="800000"/>
            <a:headEnd/>
            <a:tailEnd/>
          </a:ln>
        </p:spPr>
      </p:pic>
      <p:sp>
        <p:nvSpPr>
          <p:cNvPr id="6" name="Text Box 7"/>
          <p:cNvSpPr txBox="1">
            <a:spLocks noChangeArrowheads="1"/>
          </p:cNvSpPr>
          <p:nvPr/>
        </p:nvSpPr>
        <p:spPr bwMode="auto">
          <a:xfrm>
            <a:off x="511175" y="685800"/>
            <a:ext cx="8047038" cy="2770188"/>
          </a:xfrm>
          <a:prstGeom prst="rect">
            <a:avLst/>
          </a:prstGeom>
          <a:noFill/>
          <a:ln w="9525">
            <a:noFill/>
            <a:miter lim="800000"/>
            <a:headEnd/>
            <a:tailEnd/>
          </a:ln>
          <a:effectLst/>
        </p:spPr>
        <p:txBody>
          <a:bodyPr>
            <a:spAutoFit/>
          </a:bodyPr>
          <a:lstStyle/>
          <a:p>
            <a:pPr algn="ctr"/>
            <a:endParaRPr lang="es-MX" sz="600">
              <a:effectLst>
                <a:outerShdw blurRad="38100" dist="38100" dir="2700000" algn="tl">
                  <a:srgbClr val="C0C0C0"/>
                </a:outerShdw>
              </a:effectLst>
              <a:latin typeface="Copperplate Gothic Light" charset="0"/>
            </a:endParaRPr>
          </a:p>
          <a:p>
            <a:pPr algn="ctr"/>
            <a:r>
              <a:rPr lang="es-MX" sz="2400" b="1">
                <a:solidFill>
                  <a:srgbClr val="1D1C5A"/>
                </a:solidFill>
                <a:effectLst>
                  <a:outerShdw blurRad="38100" dist="38100" dir="2700000" algn="tl">
                    <a:srgbClr val="C0C0C0"/>
                  </a:outerShdw>
                </a:effectLst>
              </a:rPr>
              <a:t>DERECHOS DE LOS ESCRITORES, ILUSTRADORES, COMPILADORES Y TRADUCTORES EN LAS CREACIONES DIGITALES. DIFERENCIAS CON LOS CORRECTORES DE ESTILO.</a:t>
            </a:r>
          </a:p>
          <a:p>
            <a:pPr algn="ctr"/>
            <a:endParaRPr lang="es-MX" sz="2400" b="1">
              <a:solidFill>
                <a:srgbClr val="1D1C5A"/>
              </a:solidFill>
              <a:effectLst>
                <a:outerShdw blurRad="38100" dist="38100" dir="2700000" algn="tl">
                  <a:srgbClr val="C0C0C0"/>
                </a:outerShdw>
              </a:effectLst>
            </a:endParaRPr>
          </a:p>
          <a:p>
            <a:pPr algn="ctr"/>
            <a:r>
              <a:rPr lang="es-MX" sz="2400" b="1">
                <a:solidFill>
                  <a:srgbClr val="1D1C5A"/>
                </a:solidFill>
                <a:effectLst>
                  <a:outerShdw blurRad="38100" dist="38100" dir="2700000" algn="tl">
                    <a:srgbClr val="C0C0C0"/>
                  </a:outerShdw>
                </a:effectLst>
              </a:rPr>
              <a:t>INDUSTRIA EDITORIAL Y LA RELACIÓN CON SUS AUTORES EN EL ENTORNO DIGITAL.</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7"/>
          <p:cNvSpPr txBox="1">
            <a:spLocks noChangeArrowheads="1"/>
          </p:cNvSpPr>
          <p:nvPr/>
        </p:nvSpPr>
        <p:spPr bwMode="auto">
          <a:xfrm>
            <a:off x="152400" y="228600"/>
            <a:ext cx="8839200" cy="6400800"/>
          </a:xfrm>
          <a:prstGeom prst="rect">
            <a:avLst/>
          </a:prstGeom>
          <a:noFill/>
          <a:ln w="9525">
            <a:solidFill>
              <a:srgbClr val="201F64"/>
            </a:solidFill>
            <a:miter lim="800000"/>
            <a:headEnd/>
            <a:tailEnd/>
          </a:ln>
        </p:spPr>
        <p:txBody>
          <a:bodyPr>
            <a:spAutoFit/>
          </a:bodyPr>
          <a:lstStyle/>
          <a:p>
            <a:endParaRPr lang="es-MX"/>
          </a:p>
        </p:txBody>
      </p:sp>
      <p:sp>
        <p:nvSpPr>
          <p:cNvPr id="3" name="Text Box 7"/>
          <p:cNvSpPr txBox="1">
            <a:spLocks noChangeArrowheads="1"/>
          </p:cNvSpPr>
          <p:nvPr/>
        </p:nvSpPr>
        <p:spPr bwMode="auto">
          <a:xfrm>
            <a:off x="762000" y="2817813"/>
            <a:ext cx="7796213" cy="3570287"/>
          </a:xfrm>
          <a:prstGeom prst="rect">
            <a:avLst/>
          </a:prstGeom>
          <a:noFill/>
          <a:ln w="9525">
            <a:noFill/>
            <a:miter lim="800000"/>
            <a:headEnd/>
            <a:tailEnd/>
          </a:ln>
          <a:effectLst/>
        </p:spPr>
        <p:txBody>
          <a:bodyPr>
            <a:spAutoFit/>
          </a:bodyPr>
          <a:lstStyle/>
          <a:p>
            <a:pPr algn="ctr"/>
            <a:endParaRPr lang="es-MX" sz="600">
              <a:effectLst>
                <a:outerShdw blurRad="38100" dist="38100" dir="2700000" algn="tl">
                  <a:srgbClr val="C0C0C0"/>
                </a:outerShdw>
              </a:effectLst>
              <a:latin typeface="Copperplate Gothic Light" charset="0"/>
            </a:endParaRPr>
          </a:p>
          <a:p>
            <a:pPr algn="ctr"/>
            <a:r>
              <a:rPr lang="es-MX" sz="2000">
                <a:solidFill>
                  <a:srgbClr val="1D1C5A"/>
                </a:solidFill>
                <a:effectLst>
                  <a:outerShdw blurRad="38100" dist="38100" dir="2700000" algn="tl">
                    <a:srgbClr val="C0C0C0"/>
                  </a:outerShdw>
                </a:effectLst>
              </a:rPr>
              <a:t>¿PREGUNTAS?</a:t>
            </a:r>
          </a:p>
          <a:p>
            <a:pPr algn="ctr"/>
            <a:endParaRPr lang="es-MX" sz="2000">
              <a:solidFill>
                <a:srgbClr val="1D1C5A"/>
              </a:solidFill>
              <a:effectLst>
                <a:outerShdw blurRad="38100" dist="38100" dir="2700000" algn="tl">
                  <a:srgbClr val="C0C0C0"/>
                </a:outerShdw>
              </a:effectLst>
            </a:endParaRPr>
          </a:p>
          <a:p>
            <a:pPr algn="ctr"/>
            <a:r>
              <a:rPr lang="es-MX" sz="2000">
                <a:solidFill>
                  <a:srgbClr val="1D1C5A"/>
                </a:solidFill>
                <a:effectLst>
                  <a:outerShdw blurRad="38100" dist="38100" dir="2700000" algn="tl">
                    <a:srgbClr val="C0C0C0"/>
                  </a:outerShdw>
                </a:effectLst>
              </a:rPr>
              <a:t>MARÍA FERNANDA MENDOZA OCHOA</a:t>
            </a:r>
          </a:p>
          <a:p>
            <a:pPr algn="ctr"/>
            <a:r>
              <a:rPr lang="es-MX" sz="2000">
                <a:solidFill>
                  <a:srgbClr val="1D1C5A"/>
                </a:solidFill>
                <a:effectLst>
                  <a:outerShdw blurRad="38100" dist="38100" dir="2700000" algn="tl">
                    <a:srgbClr val="C0C0C0"/>
                  </a:outerShdw>
                </a:effectLst>
              </a:rPr>
              <a:t>MARIAFERNANDA_68@HOTMAIL.COM</a:t>
            </a:r>
          </a:p>
          <a:p>
            <a:pPr algn="ctr"/>
            <a:endParaRPr lang="es-MX" sz="2000">
              <a:solidFill>
                <a:srgbClr val="1D1C5A"/>
              </a:solidFill>
              <a:effectLst>
                <a:outerShdw blurRad="38100" dist="38100" dir="2700000" algn="tl">
                  <a:srgbClr val="C0C0C0"/>
                </a:outerShdw>
              </a:effectLst>
            </a:endParaRPr>
          </a:p>
          <a:p>
            <a:pPr algn="ctr"/>
            <a:r>
              <a:rPr lang="es-MX" sz="2000">
                <a:solidFill>
                  <a:srgbClr val="1D1C5A"/>
                </a:solidFill>
                <a:effectLst>
                  <a:outerShdw blurRad="38100" dist="38100" dir="2700000" algn="tl">
                    <a:srgbClr val="C0C0C0"/>
                  </a:outerShdw>
                </a:effectLst>
              </a:rPr>
              <a:t>GUILLERMO POUS FERNÁNDEZ</a:t>
            </a:r>
          </a:p>
          <a:p>
            <a:pPr algn="ctr"/>
            <a:r>
              <a:rPr lang="es-MX" sz="2000">
                <a:solidFill>
                  <a:srgbClr val="1D1C5A"/>
                </a:solidFill>
                <a:effectLst>
                  <a:outerShdw blurRad="38100" dist="38100" dir="2700000" algn="tl">
                    <a:srgbClr val="C0C0C0"/>
                  </a:outerShdw>
                </a:effectLst>
              </a:rPr>
              <a:t>GPOUS@JCVA.COM.MX</a:t>
            </a:r>
          </a:p>
          <a:p>
            <a:pPr algn="ctr"/>
            <a:endParaRPr lang="es-MX" sz="2000">
              <a:solidFill>
                <a:srgbClr val="1D1C5A"/>
              </a:solidFill>
              <a:effectLst>
                <a:outerShdw blurRad="38100" dist="38100" dir="2700000" algn="tl">
                  <a:srgbClr val="C0C0C0"/>
                </a:outerShdw>
              </a:effectLst>
            </a:endParaRPr>
          </a:p>
          <a:p>
            <a:pPr algn="ctr"/>
            <a:r>
              <a:rPr lang="es-MX" sz="2000">
                <a:solidFill>
                  <a:srgbClr val="1D1C5A"/>
                </a:solidFill>
                <a:effectLst>
                  <a:outerShdw blurRad="38100" dist="38100" dir="2700000" algn="tl">
                    <a:srgbClr val="C0C0C0"/>
                  </a:outerShdw>
                </a:effectLst>
              </a:rPr>
              <a:t>AGOSTO 17</a:t>
            </a:r>
          </a:p>
          <a:p>
            <a:pPr algn="ctr"/>
            <a:endParaRPr lang="es-MX" sz="2000">
              <a:solidFill>
                <a:srgbClr val="1D1C5A"/>
              </a:solidFill>
              <a:effectLst>
                <a:outerShdw blurRad="38100" dist="38100" dir="2700000" algn="tl">
                  <a:srgbClr val="C0C0C0"/>
                </a:outerShdw>
              </a:effectLst>
            </a:endParaRPr>
          </a:p>
          <a:p>
            <a:pPr algn="ctr"/>
            <a:r>
              <a:rPr lang="es-MX" sz="2000">
                <a:solidFill>
                  <a:srgbClr val="1D1C5A"/>
                </a:solidFill>
                <a:effectLst>
                  <a:outerShdw blurRad="38100" dist="38100" dir="2700000" algn="tl">
                    <a:srgbClr val="C0C0C0"/>
                  </a:outerShdw>
                </a:effectLst>
              </a:rPr>
              <a:t>© MÉXICO 2011.</a:t>
            </a:r>
          </a:p>
        </p:txBody>
      </p:sp>
      <p:pic>
        <p:nvPicPr>
          <p:cNvPr id="23556" name="Picture 4"/>
          <p:cNvPicPr>
            <a:picLocks noChangeAspect="1"/>
          </p:cNvPicPr>
          <p:nvPr/>
        </p:nvPicPr>
        <p:blipFill>
          <a:blip r:embed="rId2"/>
          <a:srcRect/>
          <a:stretch>
            <a:fillRect/>
          </a:stretch>
        </p:blipFill>
        <p:spPr bwMode="auto">
          <a:xfrm>
            <a:off x="314325" y="427038"/>
            <a:ext cx="8505825" cy="21018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p:txBody>
          <a:bodyPr/>
          <a:lstStyle/>
          <a:p>
            <a:pPr eaLnBrk="1" hangingPunct="1"/>
            <a:r>
              <a:rPr lang="es-ES" sz="3200" b="1" smtClean="0">
                <a:solidFill>
                  <a:srgbClr val="000090"/>
                </a:solidFill>
                <a:latin typeface="Arial" charset="0"/>
                <a:cs typeface="Arial" charset="0"/>
              </a:rPr>
              <a:t>SUJETO DE PROTECCIÓN: EL AUTOR</a:t>
            </a:r>
          </a:p>
        </p:txBody>
      </p:sp>
      <p:sp>
        <p:nvSpPr>
          <p:cNvPr id="15363" name="2 Marcador de contenido"/>
          <p:cNvSpPr>
            <a:spLocks noGrp="1"/>
          </p:cNvSpPr>
          <p:nvPr>
            <p:ph idx="1"/>
          </p:nvPr>
        </p:nvSpPr>
        <p:spPr>
          <a:xfrm>
            <a:off x="457200" y="1600200"/>
            <a:ext cx="8229600" cy="1252538"/>
          </a:xfrm>
        </p:spPr>
        <p:txBody>
          <a:bodyPr/>
          <a:lstStyle/>
          <a:p>
            <a:pPr eaLnBrk="1" hangingPunct="1"/>
            <a:r>
              <a:rPr lang="es-ES" sz="2800" smtClean="0">
                <a:solidFill>
                  <a:srgbClr val="000090"/>
                </a:solidFill>
                <a:latin typeface="Arial" charset="0"/>
                <a:cs typeface="Arial" charset="0"/>
              </a:rPr>
              <a:t>Autor: persona física que ha creado una obra literaria y/o artística (Art. 12 LFDA).</a:t>
            </a:r>
          </a:p>
        </p:txBody>
      </p:sp>
      <p:sp>
        <p:nvSpPr>
          <p:cNvPr id="15364" name="3 CuadroTexto"/>
          <p:cNvSpPr txBox="1">
            <a:spLocks noChangeArrowheads="1"/>
          </p:cNvSpPr>
          <p:nvPr/>
        </p:nvSpPr>
        <p:spPr bwMode="auto">
          <a:xfrm>
            <a:off x="579438" y="3429000"/>
            <a:ext cx="2376487" cy="2554288"/>
          </a:xfrm>
          <a:prstGeom prst="rect">
            <a:avLst/>
          </a:prstGeom>
          <a:noFill/>
          <a:ln w="9525">
            <a:noFill/>
            <a:miter lim="800000"/>
            <a:headEnd/>
            <a:tailEnd/>
          </a:ln>
        </p:spPr>
        <p:txBody>
          <a:bodyPr>
            <a:spAutoFit/>
          </a:bodyPr>
          <a:lstStyle/>
          <a:p>
            <a:r>
              <a:rPr lang="es-ES" sz="3200">
                <a:solidFill>
                  <a:srgbClr val="000090"/>
                </a:solidFill>
              </a:rPr>
              <a:t>Escritores</a:t>
            </a:r>
          </a:p>
          <a:p>
            <a:endParaRPr lang="es-ES" sz="3200">
              <a:solidFill>
                <a:srgbClr val="000090"/>
              </a:solidFill>
            </a:endParaRPr>
          </a:p>
          <a:p>
            <a:r>
              <a:rPr lang="es-ES" sz="3200">
                <a:solidFill>
                  <a:srgbClr val="000090"/>
                </a:solidFill>
              </a:rPr>
              <a:t>Ilustradores</a:t>
            </a:r>
          </a:p>
          <a:p>
            <a:endParaRPr lang="es-ES" sz="3200">
              <a:solidFill>
                <a:srgbClr val="000090"/>
              </a:solidFill>
            </a:endParaRPr>
          </a:p>
          <a:p>
            <a:r>
              <a:rPr lang="es-ES" sz="3200">
                <a:solidFill>
                  <a:srgbClr val="000090"/>
                </a:solidFill>
              </a:rPr>
              <a:t>Traductores</a:t>
            </a:r>
          </a:p>
        </p:txBody>
      </p:sp>
      <p:sp>
        <p:nvSpPr>
          <p:cNvPr id="5" name="4 Cerrar llave"/>
          <p:cNvSpPr/>
          <p:nvPr/>
        </p:nvSpPr>
        <p:spPr>
          <a:xfrm>
            <a:off x="2894013" y="3500438"/>
            <a:ext cx="1008062" cy="252095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ES"/>
          </a:p>
        </p:txBody>
      </p:sp>
      <p:sp>
        <p:nvSpPr>
          <p:cNvPr id="15366" name="5 CuadroTexto"/>
          <p:cNvSpPr txBox="1">
            <a:spLocks noChangeArrowheads="1"/>
          </p:cNvSpPr>
          <p:nvPr/>
        </p:nvSpPr>
        <p:spPr bwMode="auto">
          <a:xfrm>
            <a:off x="4003675" y="3770313"/>
            <a:ext cx="4683125" cy="1938337"/>
          </a:xfrm>
          <a:prstGeom prst="rect">
            <a:avLst/>
          </a:prstGeom>
          <a:noFill/>
          <a:ln w="9525">
            <a:noFill/>
            <a:miter lim="800000"/>
            <a:headEnd/>
            <a:tailEnd/>
          </a:ln>
        </p:spPr>
        <p:txBody>
          <a:bodyPr>
            <a:spAutoFit/>
          </a:bodyPr>
          <a:lstStyle/>
          <a:p>
            <a:pPr algn="just"/>
            <a:r>
              <a:rPr lang="es-ES" sz="2400">
                <a:solidFill>
                  <a:srgbClr val="000090"/>
                </a:solidFill>
              </a:rPr>
              <a:t>En principio, se reconocen como los Titulares originarios de los Derechos de Autor,  tanto morales (Art. 18 LFDA) como Patrimoniales (Art. 26 LFDA).</a:t>
            </a:r>
          </a:p>
        </p:txBody>
      </p:sp>
      <p:sp>
        <p:nvSpPr>
          <p:cNvPr id="15367" name="TextBox 7"/>
          <p:cNvSpPr txBox="1">
            <a:spLocks noChangeArrowheads="1"/>
          </p:cNvSpPr>
          <p:nvPr/>
        </p:nvSpPr>
        <p:spPr bwMode="auto">
          <a:xfrm>
            <a:off x="152400" y="228600"/>
            <a:ext cx="8839200" cy="6400800"/>
          </a:xfrm>
          <a:prstGeom prst="rect">
            <a:avLst/>
          </a:prstGeom>
          <a:noFill/>
          <a:ln w="9525">
            <a:solidFill>
              <a:srgbClr val="201F64"/>
            </a:solidFill>
            <a:miter lim="800000"/>
            <a:headEnd/>
            <a:tailEnd/>
          </a:ln>
        </p:spPr>
        <p:txBody>
          <a:bodyPr>
            <a:spAutoFit/>
          </a:bodyPr>
          <a:lstStyle/>
          <a:p>
            <a:endParaRPr lang="es-MX"/>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p:txBody>
          <a:bodyPr/>
          <a:lstStyle/>
          <a:p>
            <a:pPr eaLnBrk="1" hangingPunct="1"/>
            <a:r>
              <a:rPr lang="es-ES" sz="2800" b="1" smtClean="0">
                <a:solidFill>
                  <a:srgbClr val="000090"/>
                </a:solidFill>
                <a:latin typeface="Arial" charset="0"/>
                <a:cs typeface="Arial" charset="0"/>
              </a:rPr>
              <a:t>TITULARES DE LOS DERECHOS DE AUTOR</a:t>
            </a:r>
          </a:p>
        </p:txBody>
      </p:sp>
      <p:sp>
        <p:nvSpPr>
          <p:cNvPr id="3" name="2 Marcador de contenido"/>
          <p:cNvSpPr>
            <a:spLocks noGrp="1"/>
          </p:cNvSpPr>
          <p:nvPr>
            <p:ph idx="1"/>
          </p:nvPr>
        </p:nvSpPr>
        <p:spPr>
          <a:xfrm>
            <a:off x="631825" y="1825625"/>
            <a:ext cx="7850188" cy="3897313"/>
          </a:xfrm>
        </p:spPr>
        <p:txBody>
          <a:bodyPr>
            <a:normAutofit/>
          </a:bodyPr>
          <a:lstStyle/>
          <a:p>
            <a:pPr algn="just" eaLnBrk="1" hangingPunct="1">
              <a:lnSpc>
                <a:spcPct val="80000"/>
              </a:lnSpc>
              <a:buFont typeface="Arial" charset="0"/>
              <a:buNone/>
            </a:pPr>
            <a:r>
              <a:rPr lang="es-ES" sz="2200" smtClean="0">
                <a:solidFill>
                  <a:srgbClr val="000090"/>
                </a:solidFill>
              </a:rPr>
              <a:t>Excepción: </a:t>
            </a:r>
          </a:p>
          <a:p>
            <a:pPr algn="just" eaLnBrk="1" hangingPunct="1">
              <a:lnSpc>
                <a:spcPct val="80000"/>
              </a:lnSpc>
              <a:buFont typeface="Arial" charset="0"/>
              <a:buNone/>
            </a:pPr>
            <a:endParaRPr lang="es-ES" sz="2200" smtClean="0">
              <a:solidFill>
                <a:srgbClr val="000090"/>
              </a:solidFill>
            </a:endParaRPr>
          </a:p>
          <a:p>
            <a:pPr algn="just" eaLnBrk="1" hangingPunct="1">
              <a:lnSpc>
                <a:spcPct val="80000"/>
              </a:lnSpc>
            </a:pPr>
            <a:r>
              <a:rPr lang="es-ES" sz="2200" smtClean="0">
                <a:solidFill>
                  <a:srgbClr val="000090"/>
                </a:solidFill>
              </a:rPr>
              <a:t>Obra por encargo: </a:t>
            </a:r>
            <a:r>
              <a:rPr lang="es-ES_tradnl" sz="2200" smtClean="0">
                <a:solidFill>
                  <a:srgbClr val="000090"/>
                </a:solidFill>
              </a:rPr>
              <a:t>aquella </a:t>
            </a:r>
            <a:r>
              <a:rPr lang="es-MX" sz="2200" smtClean="0">
                <a:solidFill>
                  <a:srgbClr val="000090"/>
                </a:solidFill>
              </a:rPr>
              <a:t>que se realiza en cumplimiento de un convenio mediante el cual se le encomienda al autor que, a cambio del pago de una remuneración, lleve a cabo la creación  determinada obra para ser utilizada en la forma y con los alcances estipulados en el propio contrato, es decir, patrocinada y en algunos casos supervisada para ser aprobada por parte del solicitante (Art. 83 LFDA).</a:t>
            </a:r>
            <a:endParaRPr lang="es-ES" sz="2200" smtClean="0">
              <a:solidFill>
                <a:srgbClr val="000090"/>
              </a:solidFill>
            </a:endParaRPr>
          </a:p>
          <a:p>
            <a:pPr algn="just" eaLnBrk="1" hangingPunct="1">
              <a:lnSpc>
                <a:spcPct val="80000"/>
              </a:lnSpc>
            </a:pPr>
            <a:endParaRPr lang="es-ES" sz="2200" smtClean="0">
              <a:solidFill>
                <a:srgbClr val="000090"/>
              </a:solidFill>
            </a:endParaRPr>
          </a:p>
          <a:p>
            <a:pPr algn="just" eaLnBrk="1" hangingPunct="1">
              <a:lnSpc>
                <a:spcPct val="80000"/>
              </a:lnSpc>
            </a:pPr>
            <a:r>
              <a:rPr lang="es-ES" sz="2200" smtClean="0">
                <a:solidFill>
                  <a:srgbClr val="000090"/>
                </a:solidFill>
              </a:rPr>
              <a:t>Obra sujeta a una relación laboral: aquella </a:t>
            </a:r>
            <a:r>
              <a:rPr lang="es-MX" sz="2200" smtClean="0">
                <a:solidFill>
                  <a:srgbClr val="000090"/>
                </a:solidFill>
              </a:rPr>
              <a:t>que se produce como consecuencia de una relación contractual laboral (Art. 84 LFDA).</a:t>
            </a:r>
            <a:endParaRPr lang="es-ES" sz="2200" smtClean="0">
              <a:solidFill>
                <a:srgbClr val="000090"/>
              </a:solidFill>
            </a:endParaRPr>
          </a:p>
        </p:txBody>
      </p:sp>
      <p:sp>
        <p:nvSpPr>
          <p:cNvPr id="16388" name="TextBox 4"/>
          <p:cNvSpPr txBox="1">
            <a:spLocks noChangeArrowheads="1"/>
          </p:cNvSpPr>
          <p:nvPr/>
        </p:nvSpPr>
        <p:spPr bwMode="auto">
          <a:xfrm>
            <a:off x="152400" y="228600"/>
            <a:ext cx="8839200" cy="6400800"/>
          </a:xfrm>
          <a:prstGeom prst="rect">
            <a:avLst/>
          </a:prstGeom>
          <a:noFill/>
          <a:ln w="9525">
            <a:solidFill>
              <a:srgbClr val="201F64"/>
            </a:solidFill>
            <a:miter lim="800000"/>
            <a:headEnd/>
            <a:tailEnd/>
          </a:ln>
        </p:spPr>
        <p:txBody>
          <a:bodyPr>
            <a:spAutoFit/>
          </a:bodyPr>
          <a:lstStyle/>
          <a:p>
            <a:endParaRPr lang="es-MX"/>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pPr eaLnBrk="1" hangingPunct="1"/>
            <a:r>
              <a:rPr lang="es-ES" sz="3200" b="1" smtClean="0">
                <a:solidFill>
                  <a:srgbClr val="000090"/>
                </a:solidFill>
                <a:latin typeface="Arial" charset="0"/>
                <a:cs typeface="Arial" charset="0"/>
              </a:rPr>
              <a:t>OBJETO DE PROTECCIÓN: LA OBRA</a:t>
            </a:r>
          </a:p>
        </p:txBody>
      </p:sp>
      <p:sp>
        <p:nvSpPr>
          <p:cNvPr id="17411" name="2 Marcador de contenido"/>
          <p:cNvSpPr>
            <a:spLocks noGrp="1"/>
          </p:cNvSpPr>
          <p:nvPr>
            <p:ph idx="1"/>
          </p:nvPr>
        </p:nvSpPr>
        <p:spPr>
          <a:xfrm>
            <a:off x="657225" y="2024063"/>
            <a:ext cx="8029575" cy="4525962"/>
          </a:xfrm>
        </p:spPr>
        <p:txBody>
          <a:bodyPr/>
          <a:lstStyle/>
          <a:p>
            <a:pPr algn="just" eaLnBrk="1" hangingPunct="1">
              <a:lnSpc>
                <a:spcPct val="90000"/>
              </a:lnSpc>
            </a:pPr>
            <a:r>
              <a:rPr lang="es-ES" sz="2800" smtClean="0">
                <a:solidFill>
                  <a:srgbClr val="000090"/>
                </a:solidFill>
                <a:latin typeface="Arial" charset="0"/>
                <a:cs typeface="Arial" charset="0"/>
              </a:rPr>
              <a:t>Obra: toda creación original susceptible de ser divulgada o reproducida en cualquier medio o forma independientemente del mérito de ésta (Art. 3 LFDA).</a:t>
            </a:r>
          </a:p>
          <a:p>
            <a:pPr algn="just" eaLnBrk="1" hangingPunct="1">
              <a:lnSpc>
                <a:spcPct val="90000"/>
              </a:lnSpc>
            </a:pPr>
            <a:endParaRPr lang="es-ES" sz="2800" smtClean="0">
              <a:solidFill>
                <a:srgbClr val="000090"/>
              </a:solidFill>
              <a:latin typeface="Arial" charset="0"/>
              <a:cs typeface="Arial" charset="0"/>
            </a:endParaRPr>
          </a:p>
          <a:p>
            <a:pPr algn="just" eaLnBrk="1" hangingPunct="1">
              <a:lnSpc>
                <a:spcPct val="90000"/>
              </a:lnSpc>
            </a:pPr>
            <a:r>
              <a:rPr lang="es-MX" sz="2800" smtClean="0">
                <a:solidFill>
                  <a:srgbClr val="000090"/>
                </a:solidFill>
                <a:latin typeface="Arial" charset="0"/>
                <a:cs typeface="Arial" charset="0"/>
              </a:rPr>
              <a:t>Que NO copie o imite otra obra preexistente.</a:t>
            </a:r>
          </a:p>
          <a:p>
            <a:pPr algn="just" eaLnBrk="1" hangingPunct="1">
              <a:lnSpc>
                <a:spcPct val="90000"/>
              </a:lnSpc>
            </a:pPr>
            <a:endParaRPr lang="es-ES" sz="2800" smtClean="0">
              <a:solidFill>
                <a:srgbClr val="000090"/>
              </a:solidFill>
              <a:latin typeface="Arial" charset="0"/>
              <a:cs typeface="Arial" charset="0"/>
            </a:endParaRPr>
          </a:p>
          <a:p>
            <a:pPr algn="just" eaLnBrk="1" hangingPunct="1">
              <a:lnSpc>
                <a:spcPct val="90000"/>
              </a:lnSpc>
            </a:pPr>
            <a:r>
              <a:rPr lang="es-MX" sz="2800" smtClean="0">
                <a:solidFill>
                  <a:srgbClr val="000090"/>
                </a:solidFill>
                <a:latin typeface="Arial" charset="0"/>
                <a:cs typeface="Arial" charset="0"/>
              </a:rPr>
              <a:t>Que sea la forma personalísima en que el autor configura y materializa sus ideas o sentimientos.</a:t>
            </a:r>
            <a:endParaRPr lang="es-ES" smtClean="0"/>
          </a:p>
        </p:txBody>
      </p:sp>
      <p:sp>
        <p:nvSpPr>
          <p:cNvPr id="17412" name="TextBox 7"/>
          <p:cNvSpPr txBox="1">
            <a:spLocks noChangeArrowheads="1"/>
          </p:cNvSpPr>
          <p:nvPr/>
        </p:nvSpPr>
        <p:spPr bwMode="auto">
          <a:xfrm>
            <a:off x="152400" y="228600"/>
            <a:ext cx="8839200" cy="6400800"/>
          </a:xfrm>
          <a:prstGeom prst="rect">
            <a:avLst/>
          </a:prstGeom>
          <a:noFill/>
          <a:ln w="9525">
            <a:solidFill>
              <a:srgbClr val="201F64"/>
            </a:solidFill>
            <a:miter lim="800000"/>
            <a:headEnd/>
            <a:tailEnd/>
          </a:ln>
        </p:spPr>
        <p:txBody>
          <a:bodyPr>
            <a:spAutoFit/>
          </a:bodyPr>
          <a:lstStyle/>
          <a:p>
            <a:endParaRPr lang="es-MX"/>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p:txBody>
          <a:bodyPr/>
          <a:lstStyle/>
          <a:p>
            <a:pPr eaLnBrk="1" hangingPunct="1"/>
            <a:r>
              <a:rPr lang="es-ES" sz="3600" b="1" smtClean="0">
                <a:solidFill>
                  <a:srgbClr val="000090"/>
                </a:solidFill>
                <a:latin typeface="Arial" charset="0"/>
                <a:cs typeface="Arial" charset="0"/>
              </a:rPr>
              <a:t>CLASIFICACIÓN DE LAS OBRAS</a:t>
            </a:r>
          </a:p>
        </p:txBody>
      </p:sp>
      <p:sp>
        <p:nvSpPr>
          <p:cNvPr id="18435" name="2 Marcador de contenido"/>
          <p:cNvSpPr>
            <a:spLocks noGrp="1"/>
          </p:cNvSpPr>
          <p:nvPr>
            <p:ph idx="1"/>
          </p:nvPr>
        </p:nvSpPr>
        <p:spPr>
          <a:xfrm>
            <a:off x="457200" y="1760538"/>
            <a:ext cx="8229600" cy="4525962"/>
          </a:xfrm>
        </p:spPr>
        <p:txBody>
          <a:bodyPr/>
          <a:lstStyle/>
          <a:p>
            <a:pPr algn="just" eaLnBrk="1" hangingPunct="1">
              <a:lnSpc>
                <a:spcPct val="90000"/>
              </a:lnSpc>
            </a:pPr>
            <a:r>
              <a:rPr lang="es-ES" sz="2700" smtClean="0">
                <a:solidFill>
                  <a:srgbClr val="000090"/>
                </a:solidFill>
                <a:latin typeface="Arial" charset="0"/>
                <a:cs typeface="Arial" charset="0"/>
              </a:rPr>
              <a:t>Según su origen, las obras se clasifican en (art. 4, inciso C, LFDA) : </a:t>
            </a:r>
          </a:p>
          <a:p>
            <a:pPr algn="just" eaLnBrk="1" hangingPunct="1">
              <a:lnSpc>
                <a:spcPct val="90000"/>
              </a:lnSpc>
              <a:buFont typeface="Arial" charset="0"/>
              <a:buNone/>
            </a:pPr>
            <a:endParaRPr lang="es-ES" sz="2700" smtClean="0">
              <a:solidFill>
                <a:srgbClr val="000090"/>
              </a:solidFill>
              <a:latin typeface="Arial" charset="0"/>
              <a:cs typeface="Arial" charset="0"/>
            </a:endParaRPr>
          </a:p>
          <a:p>
            <a:pPr algn="just" eaLnBrk="1" hangingPunct="1">
              <a:lnSpc>
                <a:spcPct val="90000"/>
              </a:lnSpc>
            </a:pPr>
            <a:r>
              <a:rPr lang="es-ES" sz="2700" b="1" smtClean="0">
                <a:solidFill>
                  <a:srgbClr val="000090"/>
                </a:solidFill>
                <a:latin typeface="Arial" charset="0"/>
                <a:cs typeface="Arial" charset="0"/>
              </a:rPr>
              <a:t>Primigenias: </a:t>
            </a:r>
            <a:r>
              <a:rPr lang="es-ES" sz="2700" smtClean="0">
                <a:solidFill>
                  <a:srgbClr val="000090"/>
                </a:solidFill>
                <a:latin typeface="Arial" charset="0"/>
                <a:cs typeface="Arial" charset="0"/>
              </a:rPr>
              <a:t>las que han sido creadas de origen sin estar basadas en otra preexistente, o que estando basadas en otra, sus características permitan afirmar su originalidad, y</a:t>
            </a:r>
          </a:p>
          <a:p>
            <a:pPr algn="just" eaLnBrk="1" hangingPunct="1">
              <a:lnSpc>
                <a:spcPct val="90000"/>
              </a:lnSpc>
            </a:pPr>
            <a:endParaRPr lang="es-ES" sz="2700" smtClean="0">
              <a:solidFill>
                <a:srgbClr val="000090"/>
              </a:solidFill>
              <a:latin typeface="Arial" charset="0"/>
              <a:cs typeface="Arial" charset="0"/>
            </a:endParaRPr>
          </a:p>
          <a:p>
            <a:pPr algn="just" eaLnBrk="1" hangingPunct="1">
              <a:lnSpc>
                <a:spcPct val="90000"/>
              </a:lnSpc>
            </a:pPr>
            <a:r>
              <a:rPr lang="es-ES" sz="2700" b="1" smtClean="0">
                <a:solidFill>
                  <a:srgbClr val="000090"/>
                </a:solidFill>
                <a:latin typeface="Arial" charset="0"/>
                <a:cs typeface="Arial" charset="0"/>
              </a:rPr>
              <a:t>Derivadas: </a:t>
            </a:r>
            <a:r>
              <a:rPr lang="es-ES" sz="2700" smtClean="0">
                <a:solidFill>
                  <a:srgbClr val="000090"/>
                </a:solidFill>
                <a:latin typeface="Arial" charset="0"/>
                <a:cs typeface="Arial" charset="0"/>
              </a:rPr>
              <a:t>aquellas que resulten de la adaptación, traducción u otra transformación de una obra Primigenia.</a:t>
            </a:r>
          </a:p>
        </p:txBody>
      </p:sp>
      <p:sp>
        <p:nvSpPr>
          <p:cNvPr id="18436" name="TextBox 7"/>
          <p:cNvSpPr txBox="1">
            <a:spLocks noChangeArrowheads="1"/>
          </p:cNvSpPr>
          <p:nvPr/>
        </p:nvSpPr>
        <p:spPr bwMode="auto">
          <a:xfrm>
            <a:off x="152400" y="228600"/>
            <a:ext cx="8839200" cy="6400800"/>
          </a:xfrm>
          <a:prstGeom prst="rect">
            <a:avLst/>
          </a:prstGeom>
          <a:noFill/>
          <a:ln w="9525">
            <a:solidFill>
              <a:srgbClr val="201F64"/>
            </a:solidFill>
            <a:miter lim="800000"/>
            <a:headEnd/>
            <a:tailEnd/>
          </a:ln>
        </p:spPr>
        <p:txBody>
          <a:bodyPr>
            <a:spAutoFit/>
          </a:bodyPr>
          <a:lstStyle/>
          <a:p>
            <a:endParaRPr lang="es-MX"/>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p:txBody>
          <a:bodyPr/>
          <a:lstStyle/>
          <a:p>
            <a:pPr eaLnBrk="1" hangingPunct="1"/>
            <a:r>
              <a:rPr lang="es-ES" sz="4000" b="1" smtClean="0">
                <a:solidFill>
                  <a:srgbClr val="000090"/>
                </a:solidFill>
                <a:latin typeface="Arial" charset="0"/>
                <a:cs typeface="Arial" charset="0"/>
              </a:rPr>
              <a:t>OBRAS PROTEGIDAS</a:t>
            </a:r>
          </a:p>
        </p:txBody>
      </p:sp>
      <p:sp>
        <p:nvSpPr>
          <p:cNvPr id="19459" name="2 Marcador de contenido"/>
          <p:cNvSpPr>
            <a:spLocks noGrp="1"/>
          </p:cNvSpPr>
          <p:nvPr>
            <p:ph idx="1"/>
          </p:nvPr>
        </p:nvSpPr>
        <p:spPr>
          <a:xfrm>
            <a:off x="671513" y="1600200"/>
            <a:ext cx="7796212" cy="2116138"/>
          </a:xfrm>
        </p:spPr>
        <p:txBody>
          <a:bodyPr/>
          <a:lstStyle/>
          <a:p>
            <a:pPr algn="just" eaLnBrk="1" hangingPunct="1"/>
            <a:r>
              <a:rPr lang="es-MX" sz="2800" smtClean="0">
                <a:solidFill>
                  <a:srgbClr val="000090"/>
                </a:solidFill>
                <a:latin typeface="Arial" charset="0"/>
                <a:cs typeface="Arial" charset="0"/>
              </a:rPr>
              <a:t>El artículo 13 de la LFDA establece de manera enunciativa y no limitativa las obras artísticas e intelectuales objeto de protección,  y señala entre otras:</a:t>
            </a:r>
          </a:p>
          <a:p>
            <a:pPr eaLnBrk="1" hangingPunct="1"/>
            <a:endParaRPr lang="es-MX" smtClean="0">
              <a:latin typeface="Arial" charset="0"/>
              <a:cs typeface="Arial" charset="0"/>
            </a:endParaRPr>
          </a:p>
          <a:p>
            <a:pPr eaLnBrk="1" hangingPunct="1"/>
            <a:endParaRPr lang="es-MX" smtClean="0"/>
          </a:p>
          <a:p>
            <a:pPr eaLnBrk="1" hangingPunct="1"/>
            <a:endParaRPr lang="es-MX" smtClean="0">
              <a:latin typeface="Arial" charset="0"/>
              <a:cs typeface="Arial" charset="0"/>
            </a:endParaRPr>
          </a:p>
          <a:p>
            <a:pPr eaLnBrk="1" hangingPunct="1"/>
            <a:endParaRPr lang="es-ES" smtClean="0"/>
          </a:p>
        </p:txBody>
      </p:sp>
      <p:sp>
        <p:nvSpPr>
          <p:cNvPr id="4" name="3 Cerrar llave"/>
          <p:cNvSpPr/>
          <p:nvPr/>
        </p:nvSpPr>
        <p:spPr>
          <a:xfrm>
            <a:off x="3716338" y="3933825"/>
            <a:ext cx="1295400" cy="2519363"/>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ES" dirty="0">
              <a:solidFill>
                <a:srgbClr val="FF0000"/>
              </a:solidFill>
            </a:endParaRPr>
          </a:p>
        </p:txBody>
      </p:sp>
      <p:sp>
        <p:nvSpPr>
          <p:cNvPr id="19461" name="4 CuadroTexto"/>
          <p:cNvSpPr txBox="1">
            <a:spLocks noChangeArrowheads="1"/>
          </p:cNvSpPr>
          <p:nvPr/>
        </p:nvSpPr>
        <p:spPr bwMode="auto">
          <a:xfrm>
            <a:off x="1022350" y="4311650"/>
            <a:ext cx="2947988" cy="1631950"/>
          </a:xfrm>
          <a:prstGeom prst="rect">
            <a:avLst/>
          </a:prstGeom>
          <a:noFill/>
          <a:ln w="9525">
            <a:noFill/>
            <a:miter lim="800000"/>
            <a:headEnd/>
            <a:tailEnd/>
          </a:ln>
        </p:spPr>
        <p:txBody>
          <a:bodyPr>
            <a:spAutoFit/>
          </a:bodyPr>
          <a:lstStyle/>
          <a:p>
            <a:r>
              <a:rPr lang="es-MX" sz="2000" b="1">
                <a:solidFill>
                  <a:srgbClr val="000090"/>
                </a:solidFill>
                <a:cs typeface="Arial" charset="0"/>
              </a:rPr>
              <a:t>Literaria</a:t>
            </a:r>
          </a:p>
          <a:p>
            <a:r>
              <a:rPr lang="es-MX" sz="2000" b="1">
                <a:solidFill>
                  <a:srgbClr val="000090"/>
                </a:solidFill>
              </a:rPr>
              <a:t>Pictórica o de dibujo</a:t>
            </a:r>
            <a:endParaRPr lang="es-MX" sz="2000">
              <a:solidFill>
                <a:srgbClr val="000090"/>
              </a:solidFill>
            </a:endParaRPr>
          </a:p>
          <a:p>
            <a:r>
              <a:rPr lang="es-MX" sz="2000" b="1">
                <a:solidFill>
                  <a:srgbClr val="000090"/>
                </a:solidFill>
              </a:rPr>
              <a:t>Caricatura </a:t>
            </a:r>
          </a:p>
          <a:p>
            <a:r>
              <a:rPr lang="es-MX" sz="2000" b="1">
                <a:solidFill>
                  <a:srgbClr val="000090"/>
                </a:solidFill>
              </a:rPr>
              <a:t>Historieta</a:t>
            </a:r>
          </a:p>
          <a:p>
            <a:r>
              <a:rPr lang="es-MX" sz="2000" b="1">
                <a:solidFill>
                  <a:srgbClr val="000090"/>
                </a:solidFill>
              </a:rPr>
              <a:t>F</a:t>
            </a:r>
            <a:r>
              <a:rPr lang="es-ES_tradnl" sz="2000" b="1">
                <a:solidFill>
                  <a:srgbClr val="000090"/>
                </a:solidFill>
              </a:rPr>
              <a:t>otográfica</a:t>
            </a:r>
          </a:p>
        </p:txBody>
      </p:sp>
      <p:sp>
        <p:nvSpPr>
          <p:cNvPr id="19462" name="5 CuadroTexto"/>
          <p:cNvSpPr txBox="1">
            <a:spLocks noChangeArrowheads="1"/>
          </p:cNvSpPr>
          <p:nvPr/>
        </p:nvSpPr>
        <p:spPr bwMode="auto">
          <a:xfrm>
            <a:off x="5099050" y="4941888"/>
            <a:ext cx="3203575" cy="460375"/>
          </a:xfrm>
          <a:prstGeom prst="rect">
            <a:avLst/>
          </a:prstGeom>
          <a:noFill/>
          <a:ln w="9525">
            <a:noFill/>
            <a:miter lim="800000"/>
            <a:headEnd/>
            <a:tailEnd/>
          </a:ln>
        </p:spPr>
        <p:txBody>
          <a:bodyPr>
            <a:spAutoFit/>
          </a:bodyPr>
          <a:lstStyle/>
          <a:p>
            <a:r>
              <a:rPr lang="es-MX" sz="2400">
                <a:solidFill>
                  <a:srgbClr val="000090"/>
                </a:solidFill>
                <a:cs typeface="Arial" charset="0"/>
              </a:rPr>
              <a:t>Obras primigenias</a:t>
            </a:r>
            <a:endParaRPr lang="es-ES_tradnl" sz="2400">
              <a:solidFill>
                <a:srgbClr val="000090"/>
              </a:solidFill>
            </a:endParaRPr>
          </a:p>
        </p:txBody>
      </p:sp>
      <p:sp>
        <p:nvSpPr>
          <p:cNvPr id="19463" name="TextBox 7"/>
          <p:cNvSpPr txBox="1">
            <a:spLocks noChangeArrowheads="1"/>
          </p:cNvSpPr>
          <p:nvPr/>
        </p:nvSpPr>
        <p:spPr bwMode="auto">
          <a:xfrm>
            <a:off x="152400" y="228600"/>
            <a:ext cx="8839200" cy="6400800"/>
          </a:xfrm>
          <a:prstGeom prst="rect">
            <a:avLst/>
          </a:prstGeom>
          <a:noFill/>
          <a:ln w="9525">
            <a:solidFill>
              <a:srgbClr val="201F64"/>
            </a:solidFill>
            <a:miter lim="800000"/>
            <a:headEnd/>
            <a:tailEnd/>
          </a:ln>
        </p:spPr>
        <p:txBody>
          <a:bodyPr>
            <a:spAutoFit/>
          </a:bodyPr>
          <a:lstStyle/>
          <a:p>
            <a:endParaRPr lang="es-MX"/>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p:txBody>
          <a:bodyPr/>
          <a:lstStyle/>
          <a:p>
            <a:pPr eaLnBrk="1" hangingPunct="1"/>
            <a:r>
              <a:rPr lang="es-ES" sz="4000" b="1" smtClean="0">
                <a:solidFill>
                  <a:srgbClr val="000090"/>
                </a:solidFill>
                <a:latin typeface="Arial" charset="0"/>
                <a:cs typeface="Arial" charset="0"/>
              </a:rPr>
              <a:t>OBRAS DERIVADAS</a:t>
            </a:r>
          </a:p>
        </p:txBody>
      </p:sp>
      <p:sp>
        <p:nvSpPr>
          <p:cNvPr id="3" name="2 Marcador de contenido"/>
          <p:cNvSpPr>
            <a:spLocks noGrp="1"/>
          </p:cNvSpPr>
          <p:nvPr>
            <p:ph idx="1"/>
          </p:nvPr>
        </p:nvSpPr>
        <p:spPr>
          <a:xfrm>
            <a:off x="773113" y="1600200"/>
            <a:ext cx="7635875" cy="4525963"/>
          </a:xfrm>
        </p:spPr>
        <p:txBody>
          <a:bodyPr>
            <a:normAutofit/>
          </a:bodyPr>
          <a:lstStyle/>
          <a:p>
            <a:pPr algn="just" eaLnBrk="1" hangingPunct="1">
              <a:lnSpc>
                <a:spcPct val="80000"/>
              </a:lnSpc>
              <a:spcBef>
                <a:spcPct val="50000"/>
              </a:spcBef>
              <a:buFont typeface="Arial" charset="0"/>
              <a:buNone/>
            </a:pPr>
            <a:r>
              <a:rPr lang="es-MX" sz="2000" smtClean="0">
                <a:solidFill>
                  <a:srgbClr val="000090"/>
                </a:solidFill>
                <a:latin typeface="Arial" charset="0"/>
                <a:cs typeface="Arial" charset="0"/>
              </a:rPr>
              <a:t>Art. 78 LFDA:</a:t>
            </a:r>
          </a:p>
          <a:p>
            <a:pPr algn="just" eaLnBrk="1" hangingPunct="1">
              <a:lnSpc>
                <a:spcPct val="80000"/>
              </a:lnSpc>
              <a:spcBef>
                <a:spcPct val="50000"/>
              </a:spcBef>
              <a:buFont typeface="Arial" charset="0"/>
              <a:buNone/>
            </a:pPr>
            <a:endParaRPr lang="es-MX" sz="2000" smtClean="0">
              <a:solidFill>
                <a:srgbClr val="000090"/>
              </a:solidFill>
              <a:latin typeface="Arial" charset="0"/>
              <a:cs typeface="Arial" charset="0"/>
            </a:endParaRPr>
          </a:p>
          <a:p>
            <a:pPr algn="just" eaLnBrk="1" hangingPunct="1">
              <a:lnSpc>
                <a:spcPct val="80000"/>
              </a:lnSpc>
              <a:spcBef>
                <a:spcPct val="50000"/>
              </a:spcBef>
            </a:pPr>
            <a:r>
              <a:rPr lang="es-MX" sz="2000" smtClean="0">
                <a:solidFill>
                  <a:srgbClr val="000090"/>
                </a:solidFill>
                <a:latin typeface="Arial" charset="0"/>
                <a:cs typeface="Arial" charset="0"/>
              </a:rPr>
              <a:t>“Las obras derivadas, tales como arreglos, compendios, ampliaciones, </a:t>
            </a:r>
            <a:r>
              <a:rPr lang="es-MX" sz="2000" b="1" smtClean="0">
                <a:solidFill>
                  <a:srgbClr val="000090"/>
                </a:solidFill>
                <a:latin typeface="Arial" charset="0"/>
                <a:cs typeface="Arial" charset="0"/>
              </a:rPr>
              <a:t>traducciones,</a:t>
            </a:r>
            <a:r>
              <a:rPr lang="es-MX" sz="2000" smtClean="0">
                <a:solidFill>
                  <a:srgbClr val="000090"/>
                </a:solidFill>
                <a:latin typeface="Arial" charset="0"/>
                <a:cs typeface="Arial" charset="0"/>
              </a:rPr>
              <a:t> adaptaciones, paráfrasis, compilaciones, colecciones y otras transformaciones de obras literarias o artísticas, serán protegidas en lo que tengan de originales, pero sólo podrán ser explotadas cuando hayan sido autorizadas por el titular del derecho patrimonial sobre la obra primigenia.</a:t>
            </a:r>
          </a:p>
          <a:p>
            <a:pPr algn="just" eaLnBrk="1" hangingPunct="1">
              <a:lnSpc>
                <a:spcPct val="80000"/>
              </a:lnSpc>
              <a:spcBef>
                <a:spcPct val="50000"/>
              </a:spcBef>
              <a:buFont typeface="Arial" charset="0"/>
              <a:buNone/>
            </a:pPr>
            <a:endParaRPr lang="es-MX" sz="2000" smtClean="0">
              <a:solidFill>
                <a:srgbClr val="000090"/>
              </a:solidFill>
              <a:latin typeface="Arial" charset="0"/>
              <a:cs typeface="Arial" charset="0"/>
            </a:endParaRPr>
          </a:p>
          <a:p>
            <a:pPr algn="just" eaLnBrk="1" hangingPunct="1">
              <a:lnSpc>
                <a:spcPct val="80000"/>
              </a:lnSpc>
              <a:spcBef>
                <a:spcPct val="50000"/>
              </a:spcBef>
            </a:pPr>
            <a:r>
              <a:rPr lang="es-MX" sz="2000" smtClean="0">
                <a:solidFill>
                  <a:srgbClr val="000090"/>
                </a:solidFill>
                <a:latin typeface="Arial" charset="0"/>
                <a:cs typeface="Arial" charset="0"/>
              </a:rPr>
              <a:t>Cuando las obras derivadas sean del dominio público, serán protegidas en lo que tengan de originales, pero tal protección no comprenderá el derecho al uso exclusivo de la obra primigenia, ni dará derecho a impedir que se hagan otras versiones de la misma”.</a:t>
            </a:r>
            <a:endParaRPr lang="es-ES" sz="2000" smtClean="0">
              <a:solidFill>
                <a:srgbClr val="000090"/>
              </a:solidFill>
              <a:latin typeface="Arial" charset="0"/>
              <a:cs typeface="Arial" charset="0"/>
            </a:endParaRPr>
          </a:p>
        </p:txBody>
      </p:sp>
      <p:sp>
        <p:nvSpPr>
          <p:cNvPr id="20484" name="TextBox 4"/>
          <p:cNvSpPr txBox="1">
            <a:spLocks noChangeArrowheads="1"/>
          </p:cNvSpPr>
          <p:nvPr/>
        </p:nvSpPr>
        <p:spPr bwMode="auto">
          <a:xfrm>
            <a:off x="152400" y="228600"/>
            <a:ext cx="8839200" cy="6400800"/>
          </a:xfrm>
          <a:prstGeom prst="rect">
            <a:avLst/>
          </a:prstGeom>
          <a:noFill/>
          <a:ln w="9525">
            <a:solidFill>
              <a:srgbClr val="201F64"/>
            </a:solidFill>
            <a:miter lim="800000"/>
            <a:headEnd/>
            <a:tailEnd/>
          </a:ln>
        </p:spPr>
        <p:txBody>
          <a:bodyPr>
            <a:spAutoFit/>
          </a:bodyPr>
          <a:lstStyle/>
          <a:p>
            <a:endParaRPr lang="es-MX"/>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p:txBody>
          <a:bodyPr/>
          <a:lstStyle/>
          <a:p>
            <a:pPr eaLnBrk="1" hangingPunct="1"/>
            <a:r>
              <a:rPr lang="es-ES" sz="4000" b="1" smtClean="0">
                <a:solidFill>
                  <a:srgbClr val="000090"/>
                </a:solidFill>
                <a:latin typeface="Arial" charset="0"/>
                <a:cs typeface="Arial" charset="0"/>
              </a:rPr>
              <a:t>DERECHOS INVOLUCRADOS</a:t>
            </a:r>
          </a:p>
        </p:txBody>
      </p:sp>
      <p:sp>
        <p:nvSpPr>
          <p:cNvPr id="21507" name="3 Marcador de texto"/>
          <p:cNvSpPr>
            <a:spLocks noGrp="1"/>
          </p:cNvSpPr>
          <p:nvPr>
            <p:ph type="body" idx="1"/>
          </p:nvPr>
        </p:nvSpPr>
        <p:spPr>
          <a:xfrm>
            <a:off x="311150" y="1535113"/>
            <a:ext cx="4040188" cy="639762"/>
          </a:xfrm>
        </p:spPr>
        <p:txBody>
          <a:bodyPr/>
          <a:lstStyle/>
          <a:p>
            <a:pPr algn="ctr" eaLnBrk="1" hangingPunct="1"/>
            <a:r>
              <a:rPr lang="es-ES" sz="2000" smtClean="0">
                <a:solidFill>
                  <a:srgbClr val="000090"/>
                </a:solidFill>
                <a:latin typeface="Arial" charset="0"/>
                <a:cs typeface="Arial" charset="0"/>
              </a:rPr>
              <a:t>MORALES</a:t>
            </a:r>
          </a:p>
        </p:txBody>
      </p:sp>
      <p:sp>
        <p:nvSpPr>
          <p:cNvPr id="21508" name="4 Marcador de contenido"/>
          <p:cNvSpPr>
            <a:spLocks noGrp="1"/>
          </p:cNvSpPr>
          <p:nvPr>
            <p:ph sz="half" idx="2"/>
          </p:nvPr>
        </p:nvSpPr>
        <p:spPr>
          <a:xfrm>
            <a:off x="574675" y="2438400"/>
            <a:ext cx="4040188" cy="3951288"/>
          </a:xfrm>
        </p:spPr>
        <p:txBody>
          <a:bodyPr/>
          <a:lstStyle/>
          <a:p>
            <a:pPr eaLnBrk="1" hangingPunct="1"/>
            <a:r>
              <a:rPr lang="es-ES" sz="2000" smtClean="0">
                <a:solidFill>
                  <a:srgbClr val="000090"/>
                </a:solidFill>
                <a:latin typeface="Arial" charset="0"/>
                <a:cs typeface="Arial" charset="0"/>
              </a:rPr>
              <a:t>Divulgación</a:t>
            </a:r>
          </a:p>
          <a:p>
            <a:pPr eaLnBrk="1" hangingPunct="1">
              <a:buFont typeface="Arial" charset="0"/>
              <a:buNone/>
            </a:pPr>
            <a:endParaRPr lang="es-ES" sz="2000" smtClean="0">
              <a:solidFill>
                <a:srgbClr val="000090"/>
              </a:solidFill>
              <a:latin typeface="Arial" charset="0"/>
              <a:cs typeface="Arial" charset="0"/>
            </a:endParaRPr>
          </a:p>
          <a:p>
            <a:pPr eaLnBrk="1" hangingPunct="1"/>
            <a:r>
              <a:rPr lang="es-ES" sz="2000" smtClean="0">
                <a:solidFill>
                  <a:srgbClr val="000090"/>
                </a:solidFill>
                <a:latin typeface="Arial" charset="0"/>
                <a:cs typeface="Arial" charset="0"/>
              </a:rPr>
              <a:t>Crédito o paternidad</a:t>
            </a:r>
          </a:p>
          <a:p>
            <a:pPr eaLnBrk="1" hangingPunct="1"/>
            <a:endParaRPr lang="es-ES" sz="2000" smtClean="0">
              <a:solidFill>
                <a:srgbClr val="000090"/>
              </a:solidFill>
              <a:latin typeface="Arial" charset="0"/>
              <a:cs typeface="Arial" charset="0"/>
            </a:endParaRPr>
          </a:p>
          <a:p>
            <a:pPr eaLnBrk="1" hangingPunct="1"/>
            <a:r>
              <a:rPr lang="es-ES" sz="2000" smtClean="0">
                <a:solidFill>
                  <a:srgbClr val="000090"/>
                </a:solidFill>
                <a:latin typeface="Arial" charset="0"/>
                <a:cs typeface="Arial" charset="0"/>
              </a:rPr>
              <a:t>Integridad de la obra</a:t>
            </a:r>
          </a:p>
          <a:p>
            <a:pPr eaLnBrk="1" hangingPunct="1"/>
            <a:endParaRPr lang="es-ES" sz="2000" smtClean="0">
              <a:solidFill>
                <a:srgbClr val="000090"/>
              </a:solidFill>
              <a:latin typeface="Arial" charset="0"/>
              <a:cs typeface="Arial" charset="0"/>
            </a:endParaRPr>
          </a:p>
          <a:p>
            <a:pPr eaLnBrk="1" hangingPunct="1"/>
            <a:r>
              <a:rPr lang="es-ES" sz="2000" smtClean="0">
                <a:solidFill>
                  <a:srgbClr val="000090"/>
                </a:solidFill>
                <a:latin typeface="Arial" charset="0"/>
                <a:cs typeface="Arial" charset="0"/>
              </a:rPr>
              <a:t>Modificación</a:t>
            </a:r>
          </a:p>
          <a:p>
            <a:pPr eaLnBrk="1" hangingPunct="1"/>
            <a:endParaRPr lang="es-ES" sz="2000" smtClean="0">
              <a:solidFill>
                <a:srgbClr val="000090"/>
              </a:solidFill>
              <a:latin typeface="Arial" charset="0"/>
              <a:cs typeface="Arial" charset="0"/>
            </a:endParaRPr>
          </a:p>
          <a:p>
            <a:pPr eaLnBrk="1" hangingPunct="1"/>
            <a:r>
              <a:rPr lang="es-ES" sz="2000" smtClean="0">
                <a:solidFill>
                  <a:srgbClr val="000090"/>
                </a:solidFill>
                <a:latin typeface="Arial" charset="0"/>
                <a:cs typeface="Arial" charset="0"/>
              </a:rPr>
              <a:t>Arrepentimiento o retracto</a:t>
            </a:r>
          </a:p>
          <a:p>
            <a:pPr eaLnBrk="1" hangingPunct="1"/>
            <a:endParaRPr lang="es-ES" sz="2000" smtClean="0">
              <a:solidFill>
                <a:srgbClr val="000090"/>
              </a:solidFill>
              <a:latin typeface="Arial" charset="0"/>
              <a:cs typeface="Arial" charset="0"/>
            </a:endParaRPr>
          </a:p>
          <a:p>
            <a:pPr eaLnBrk="1" hangingPunct="1"/>
            <a:r>
              <a:rPr lang="es-ES" sz="2000" smtClean="0">
                <a:solidFill>
                  <a:srgbClr val="000090"/>
                </a:solidFill>
                <a:latin typeface="Arial" charset="0"/>
                <a:cs typeface="Arial" charset="0"/>
              </a:rPr>
              <a:t>Repudio</a:t>
            </a:r>
          </a:p>
        </p:txBody>
      </p:sp>
      <p:sp>
        <p:nvSpPr>
          <p:cNvPr id="21509" name="5 Marcador de texto"/>
          <p:cNvSpPr>
            <a:spLocks noGrp="1"/>
          </p:cNvSpPr>
          <p:nvPr>
            <p:ph type="body" sz="quarter" idx="3"/>
          </p:nvPr>
        </p:nvSpPr>
        <p:spPr>
          <a:xfrm>
            <a:off x="4411663" y="1535113"/>
            <a:ext cx="4041775" cy="639762"/>
          </a:xfrm>
        </p:spPr>
        <p:txBody>
          <a:bodyPr/>
          <a:lstStyle/>
          <a:p>
            <a:pPr algn="ctr" eaLnBrk="1" hangingPunct="1"/>
            <a:r>
              <a:rPr lang="es-ES" sz="2000" smtClean="0">
                <a:solidFill>
                  <a:srgbClr val="000090"/>
                </a:solidFill>
                <a:latin typeface="Arial" charset="0"/>
                <a:cs typeface="Arial" charset="0"/>
              </a:rPr>
              <a:t>PATRIMONIALES</a:t>
            </a:r>
          </a:p>
        </p:txBody>
      </p:sp>
      <p:sp>
        <p:nvSpPr>
          <p:cNvPr id="21510" name="6 Marcador de contenido"/>
          <p:cNvSpPr>
            <a:spLocks noGrp="1"/>
          </p:cNvSpPr>
          <p:nvPr>
            <p:ph sz="quarter" idx="4"/>
          </p:nvPr>
        </p:nvSpPr>
        <p:spPr>
          <a:xfrm>
            <a:off x="4440238" y="2481263"/>
            <a:ext cx="4041775" cy="3635375"/>
          </a:xfrm>
        </p:spPr>
        <p:txBody>
          <a:bodyPr/>
          <a:lstStyle/>
          <a:p>
            <a:pPr eaLnBrk="1" hangingPunct="1"/>
            <a:r>
              <a:rPr lang="es-ES" sz="2000" smtClean="0">
                <a:solidFill>
                  <a:srgbClr val="000090"/>
                </a:solidFill>
                <a:latin typeface="Arial" charset="0"/>
                <a:cs typeface="Arial" charset="0"/>
              </a:rPr>
              <a:t>Reproducción, publicación, edición y/ fijación</a:t>
            </a:r>
          </a:p>
          <a:p>
            <a:pPr eaLnBrk="1" hangingPunct="1"/>
            <a:endParaRPr lang="es-ES" sz="2000" smtClean="0">
              <a:solidFill>
                <a:srgbClr val="000090"/>
              </a:solidFill>
              <a:latin typeface="Arial" charset="0"/>
              <a:cs typeface="Arial" charset="0"/>
            </a:endParaRPr>
          </a:p>
          <a:p>
            <a:pPr eaLnBrk="1" hangingPunct="1"/>
            <a:r>
              <a:rPr lang="es-ES" sz="2000" smtClean="0">
                <a:solidFill>
                  <a:srgbClr val="000090"/>
                </a:solidFill>
                <a:latin typeface="Arial" charset="0"/>
                <a:cs typeface="Arial" charset="0"/>
              </a:rPr>
              <a:t>Comunicación pública,  en la modalidad de puesta a disposición</a:t>
            </a:r>
          </a:p>
          <a:p>
            <a:pPr eaLnBrk="1" hangingPunct="1"/>
            <a:endParaRPr lang="es-ES" sz="2000" smtClean="0">
              <a:solidFill>
                <a:srgbClr val="000090"/>
              </a:solidFill>
              <a:latin typeface="Arial" charset="0"/>
              <a:cs typeface="Arial" charset="0"/>
            </a:endParaRPr>
          </a:p>
          <a:p>
            <a:pPr eaLnBrk="1" hangingPunct="1"/>
            <a:r>
              <a:rPr lang="es-ES" sz="2000" smtClean="0">
                <a:solidFill>
                  <a:srgbClr val="000090"/>
                </a:solidFill>
                <a:latin typeface="Arial" charset="0"/>
                <a:cs typeface="Arial" charset="0"/>
              </a:rPr>
              <a:t>Distribución</a:t>
            </a:r>
          </a:p>
          <a:p>
            <a:pPr eaLnBrk="1" hangingPunct="1"/>
            <a:endParaRPr lang="es-ES" sz="2000" smtClean="0">
              <a:solidFill>
                <a:srgbClr val="000090"/>
              </a:solidFill>
              <a:latin typeface="Arial" charset="0"/>
              <a:cs typeface="Arial" charset="0"/>
            </a:endParaRPr>
          </a:p>
          <a:p>
            <a:pPr eaLnBrk="1" hangingPunct="1"/>
            <a:r>
              <a:rPr lang="es-ES" sz="2000" smtClean="0">
                <a:solidFill>
                  <a:srgbClr val="000090"/>
                </a:solidFill>
                <a:latin typeface="Arial" charset="0"/>
                <a:cs typeface="Arial" charset="0"/>
              </a:rPr>
              <a:t>Importación</a:t>
            </a:r>
          </a:p>
        </p:txBody>
      </p:sp>
      <p:sp>
        <p:nvSpPr>
          <p:cNvPr id="21511" name="TextBox 9"/>
          <p:cNvSpPr txBox="1">
            <a:spLocks noChangeArrowheads="1"/>
          </p:cNvSpPr>
          <p:nvPr/>
        </p:nvSpPr>
        <p:spPr bwMode="auto">
          <a:xfrm>
            <a:off x="152400" y="228600"/>
            <a:ext cx="8839200" cy="6400800"/>
          </a:xfrm>
          <a:prstGeom prst="rect">
            <a:avLst/>
          </a:prstGeom>
          <a:noFill/>
          <a:ln w="9525">
            <a:solidFill>
              <a:srgbClr val="201F64"/>
            </a:solidFill>
            <a:miter lim="800000"/>
            <a:headEnd/>
            <a:tailEnd/>
          </a:ln>
        </p:spPr>
        <p:txBody>
          <a:bodyPr>
            <a:spAutoFit/>
          </a:bodyPr>
          <a:lstStyle/>
          <a:p>
            <a:endParaRPr lang="es-MX"/>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a:xfrm>
            <a:off x="457200" y="449263"/>
            <a:ext cx="8229600" cy="1143000"/>
          </a:xfrm>
        </p:spPr>
        <p:txBody>
          <a:bodyPr/>
          <a:lstStyle/>
          <a:p>
            <a:pPr eaLnBrk="1" hangingPunct="1"/>
            <a:r>
              <a:rPr lang="es-ES" sz="2800" b="1" smtClean="0">
                <a:solidFill>
                  <a:srgbClr val="000090"/>
                </a:solidFill>
                <a:latin typeface="Arial" charset="0"/>
                <a:cs typeface="Arial" charset="0"/>
              </a:rPr>
              <a:t>PARTICULARIDADES DE LAS OBRAS LITERARIAS ILUSTRADAS</a:t>
            </a:r>
          </a:p>
        </p:txBody>
      </p:sp>
      <p:sp>
        <p:nvSpPr>
          <p:cNvPr id="22531" name="2 Marcador de contenido"/>
          <p:cNvSpPr>
            <a:spLocks noGrp="1"/>
          </p:cNvSpPr>
          <p:nvPr>
            <p:ph idx="1"/>
          </p:nvPr>
        </p:nvSpPr>
        <p:spPr>
          <a:xfrm>
            <a:off x="744538" y="2139950"/>
            <a:ext cx="7678737" cy="3611563"/>
          </a:xfrm>
        </p:spPr>
        <p:txBody>
          <a:bodyPr/>
          <a:lstStyle/>
          <a:p>
            <a:pPr algn="just" eaLnBrk="1" hangingPunct="1"/>
            <a:r>
              <a:rPr lang="es-ES" sz="2400" smtClean="0">
                <a:solidFill>
                  <a:srgbClr val="000090"/>
                </a:solidFill>
                <a:latin typeface="Arial" charset="0"/>
                <a:cs typeface="Arial" charset="0"/>
              </a:rPr>
              <a:t>Contrato de edición entre el Autor y el Editor.</a:t>
            </a:r>
          </a:p>
          <a:p>
            <a:pPr algn="just" eaLnBrk="1" hangingPunct="1">
              <a:buFont typeface="Arial" charset="0"/>
              <a:buNone/>
            </a:pPr>
            <a:endParaRPr lang="es-ES" sz="2400" smtClean="0">
              <a:solidFill>
                <a:srgbClr val="000090"/>
              </a:solidFill>
              <a:latin typeface="Arial" charset="0"/>
              <a:cs typeface="Arial" charset="0"/>
            </a:endParaRPr>
          </a:p>
          <a:p>
            <a:pPr algn="just" eaLnBrk="1" hangingPunct="1"/>
            <a:r>
              <a:rPr lang="es-ES" sz="2400" smtClean="0">
                <a:solidFill>
                  <a:srgbClr val="000090"/>
                </a:solidFill>
                <a:latin typeface="Arial" charset="0"/>
                <a:cs typeface="Arial" charset="0"/>
              </a:rPr>
              <a:t>Los ilustradores por lo general están contratados bajo la modalidad de obra por encargo (free lance).</a:t>
            </a:r>
          </a:p>
          <a:p>
            <a:pPr algn="just" eaLnBrk="1" hangingPunct="1">
              <a:buFont typeface="Arial" charset="0"/>
              <a:buNone/>
            </a:pPr>
            <a:endParaRPr lang="es-ES" sz="2400" smtClean="0">
              <a:solidFill>
                <a:srgbClr val="000090"/>
              </a:solidFill>
              <a:latin typeface="Arial" charset="0"/>
              <a:cs typeface="Arial" charset="0"/>
            </a:endParaRPr>
          </a:p>
          <a:p>
            <a:pPr algn="just" eaLnBrk="1" hangingPunct="1"/>
            <a:r>
              <a:rPr lang="es-ES" sz="2400" smtClean="0">
                <a:solidFill>
                  <a:srgbClr val="000090"/>
                </a:solidFill>
                <a:latin typeface="Arial" charset="0"/>
                <a:cs typeface="Arial" charset="0"/>
              </a:rPr>
              <a:t>Los traductores por lo general tienen un contrato individual de trabajo con la editorial o de prestación de servicios profesionales (obra por encargo).</a:t>
            </a:r>
          </a:p>
        </p:txBody>
      </p:sp>
      <p:sp>
        <p:nvSpPr>
          <p:cNvPr id="22532" name="TextBox 7"/>
          <p:cNvSpPr txBox="1">
            <a:spLocks noChangeArrowheads="1"/>
          </p:cNvSpPr>
          <p:nvPr/>
        </p:nvSpPr>
        <p:spPr bwMode="auto">
          <a:xfrm>
            <a:off x="152400" y="228600"/>
            <a:ext cx="8839200" cy="6400800"/>
          </a:xfrm>
          <a:prstGeom prst="rect">
            <a:avLst/>
          </a:prstGeom>
          <a:noFill/>
          <a:ln w="9525">
            <a:solidFill>
              <a:srgbClr val="201F64"/>
            </a:solidFill>
            <a:miter lim="800000"/>
            <a:headEnd/>
            <a:tailEnd/>
          </a:ln>
        </p:spPr>
        <p:txBody>
          <a:bodyPr>
            <a:spAutoFit/>
          </a:bodyPr>
          <a:lstStyle/>
          <a:p>
            <a:endParaRPr lang="es-MX"/>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4097</TotalTime>
  <Words>601</Words>
  <Application>Microsoft Office PowerPoint</Application>
  <PresentationFormat>Presentación en pantalla (4:3)</PresentationFormat>
  <Paragraphs>85</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ＭＳ Ｐゴシック</vt:lpstr>
      <vt:lpstr>Calibri</vt:lpstr>
      <vt:lpstr>Copperplate Gothic Light</vt:lpstr>
      <vt:lpstr>Office Theme</vt:lpstr>
      <vt:lpstr>Diapositiva 1</vt:lpstr>
      <vt:lpstr>SUJETO DE PROTECCIÓN: EL AUTOR</vt:lpstr>
      <vt:lpstr>TITULARES DE LOS DERECHOS DE AUTOR</vt:lpstr>
      <vt:lpstr>OBJETO DE PROTECCIÓN: LA OBRA</vt:lpstr>
      <vt:lpstr>CLASIFICACIÓN DE LAS OBRAS</vt:lpstr>
      <vt:lpstr>OBRAS PROTEGIDAS</vt:lpstr>
      <vt:lpstr>OBRAS DERIVADAS</vt:lpstr>
      <vt:lpstr>DERECHOS INVOLUCRADOS</vt:lpstr>
      <vt:lpstr>PARTICULARIDADES DE LAS OBRAS LITERARIAS ILUSTRADAS</vt:lpstr>
      <vt:lpstr>Diapositiva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Guillermo Pous Fernández</dc:creator>
  <cp:lastModifiedBy>CNCA</cp:lastModifiedBy>
  <cp:revision>62</cp:revision>
  <dcterms:created xsi:type="dcterms:W3CDTF">2011-08-15T19:21:49Z</dcterms:created>
  <dcterms:modified xsi:type="dcterms:W3CDTF">2011-08-16T23:52:26Z</dcterms:modified>
</cp:coreProperties>
</file>